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9" r:id="rId5"/>
    <p:sldId id="277" r:id="rId6"/>
    <p:sldId id="259" r:id="rId7"/>
    <p:sldId id="260" r:id="rId8"/>
    <p:sldId id="261" r:id="rId9"/>
    <p:sldId id="273" r:id="rId10"/>
    <p:sldId id="274" r:id="rId11"/>
    <p:sldId id="275" r:id="rId12"/>
    <p:sldId id="276" r:id="rId13"/>
    <p:sldId id="262" r:id="rId14"/>
    <p:sldId id="263" r:id="rId15"/>
    <p:sldId id="264" r:id="rId16"/>
    <p:sldId id="265" r:id="rId17"/>
    <p:sldId id="280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4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0C6F-0D1E-4204-948E-4D3819B638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69A2-3018-4995-A1C4-AD158B6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49374"/>
            <a:ext cx="2139881" cy="2145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1349961"/>
            <a:ext cx="892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Artificial intelligence in robotic surgery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5010" y="3096274"/>
            <a:ext cx="6096000" cy="1681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CEDBE6"/>
              </a:buClr>
              <a:buSzPct val="7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792B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Babak</a:t>
            </a:r>
            <a:r>
              <a:rPr kumimoji="0" lang="en-US" sz="23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792B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792B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Sabet</a:t>
            </a:r>
            <a:r>
              <a:rPr kumimoji="0" lang="en-US" sz="2300" b="1" i="0" u="none" strike="noStrike" kern="120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792B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792B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M.D,MSc</a:t>
            </a:r>
            <a:endParaRPr kumimoji="0" lang="en-US" sz="23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5792B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DBE6"/>
              </a:buClr>
              <a:buSzPct val="70000"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Associate professor of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surgery</a:t>
            </a:r>
            <a:endParaRPr kumimoji="0" lang="fa-IR" sz="2000" b="1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rial Nova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DBE6"/>
              </a:buClr>
              <a:buSzPct val="70000"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"/>
                <a:ea typeface="+mn-ea"/>
                <a:cs typeface="+mn-cs"/>
              </a:rPr>
              <a:t> Vice-Chancellor of Smart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570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975"/>
            <a:ext cx="10248264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10" y="1287650"/>
            <a:ext cx="7669027" cy="43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92926" y="0"/>
          <a:ext cx="11123683" cy="428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3" imgW="7245000" imgH="2788920" progId="">
                  <p:embed/>
                </p:oleObj>
              </mc:Choice>
              <mc:Fallback>
                <p:oleObj r:id="rId3" imgW="7245000" imgH="2788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926" y="0"/>
                        <a:ext cx="11123683" cy="428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Applying Artificial Intelligence in Robotic Surgery: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While AI can deliver better outcomes by providing real-time feedback and enhancing the precision of robots.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Skill Development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While AI can be a valuable tool in training surgeons by offering real-time feedback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 is a concern that reliance on AI could reduce surgeons' hands-on experience 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and Accountability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 the event of an error or malfunction, determining who is responsible.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and Data Quality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AI systems heavily depend on data .If the data used to train these systems is biased or flawed, it could lead to disparities in patient outcomes.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488314"/>
            <a:ext cx="10515600" cy="457767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Ensuring that patients understand the role of AI and consent to its use is a key part of ethical practice.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 and Confidentiality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use of AI in surgery typically involves the collection and processing of large amounts of sensitive medical data.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Autonomy vs. Dependence on 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concerns that excessive reliance on AI might reduce human autonomy in decision-making. Surgeons may become overly dependent on AI, which could lead to a loss of critical thinking and flexibility in situations where AI cannot provide clear guidance.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This issue can limit access to these technologies in smaller centers or underserved areas.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and Training of Surgeons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Surgeons may be hesitant to adopt AI in robotic surgeries. There is a need for extensive and ongoing training to familiarize them with new technologies and how to collaborate with intelligent robotic systems.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these ethical challenges requires interdisciplinary collaboration among technologists, healthcare professionals, ethicists, and policymakers.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of robotic surgery: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disparity in robotic surgery training reflects the varying levels of acceptance for robotic surgery.</a:t>
            </a:r>
          </a:p>
          <a:p>
            <a:r>
              <a:rPr lang="en-US" dirty="0" smtClean="0"/>
              <a:t> AI offers potential solutions to these fundamental challenges in robotic surgery education. When applied correctly, AI can provide a more accessible and standardized experience for future robotic surgeons.</a:t>
            </a:r>
          </a:p>
          <a:p>
            <a:r>
              <a:rPr lang="en-US" dirty="0" smtClean="0"/>
              <a:t>Overall, AI presents significant opportunities to enhance the efficiency and effectiveness of robotic surgery training for surgical trainers.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video tagging allows learners and their instructors to quickly identify key sections of a surgical video, including critical steps of the procedure and near-miss errors, enabling them to focus on important areas for future improvements.</a:t>
            </a:r>
          </a:p>
          <a:p>
            <a:r>
              <a:rPr lang="en-US" dirty="0" smtClean="0"/>
              <a:t>AI modeling enables surgeons to achieve advanced intraoperative metrics such as force measurement and tactile feedback, advanced detection of positive surgical margins.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" y="231545"/>
            <a:ext cx="7736779" cy="57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Robotic Surgery with AI: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6700" y="883370"/>
            <a:ext cx="9991838" cy="42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fully autonomous robots for complex surgeries.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AI with augmented reality (AR) technology.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 access to advanced systems in smaller healthcare centers.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Widespread use of big data to enhance AI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9552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Robotic Systems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integration of AI with robotic systems involves coordination between hardware and software components: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AI algorithms can effectively control robotic tools, performing precise movements and adjustments based on real-time feedback.</a:t>
            </a:r>
          </a:p>
          <a:p>
            <a:r>
              <a:rPr lang="en-US" b="1" dirty="0" smtClean="0"/>
              <a:t>Control Systems</a:t>
            </a:r>
            <a:r>
              <a:rPr lang="en-US" dirty="0" smtClean="0"/>
              <a:t>: Advanced control systems are used to ensure the precise movement of robotic tools. These systems interpret commands from AI algorithms and translate them into actionable steps.</a:t>
            </a:r>
          </a:p>
          <a:p>
            <a:r>
              <a:rPr lang="en-US" b="1" dirty="0" smtClean="0"/>
              <a:t>Sensors and Actuators</a:t>
            </a:r>
            <a:r>
              <a:rPr lang="en-US" dirty="0" smtClean="0"/>
              <a:t>: Sensors provide real-time feedback on the position and force of the surgical tools, while actuators control their movements. AI algorithms process sensor data to adjust and maintain precision.</a:t>
            </a:r>
          </a:p>
          <a:p>
            <a:r>
              <a:rPr lang="en-US" b="1" dirty="0" smtClean="0"/>
              <a:t>User Interfaces</a:t>
            </a:r>
            <a:r>
              <a:rPr lang="en-US" dirty="0" smtClean="0"/>
              <a:t>: These interfaces display real-time data, support decision-making, and allow surgeons to control the robotic tools effectively.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9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April 11, 1985, Dr. Coe and his colleagues performed the first robot-assisted surgery: a stereotactic brain biopsy using the UNIMATION PUMA 200 robotic system. </a:t>
            </a:r>
          </a:p>
        </p:txBody>
      </p:sp>
    </p:spTree>
    <p:extLst>
      <p:ext uri="{BB962C8B-B14F-4D97-AF65-F5344CB8AC3E}">
        <p14:creationId xmlns:p14="http://schemas.microsoft.com/office/powerpoint/2010/main" val="300993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912" y="259715"/>
            <a:ext cx="4586007" cy="6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advantages of artificial intelligence in robotic surgery include: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460" y="2357814"/>
            <a:ext cx="8241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Enhanced Precision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AI improves the accuracy of robotic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systems.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        reducing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the likelihood of human error.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Real-time Decision Support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AI algorithms can provide real-time feedback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during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surgery,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en-US" sz="1800" dirty="0" smtClean="0">
                <a:solidFill>
                  <a:srgbClr val="C00000"/>
                </a:solidFill>
                <a:latin typeface="Arial" panose="020B0604020202020204" pitchFamily="34" charset="0"/>
              </a:rPr>
              <a:t>improving surgical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outcomes.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Minimally Invasive Procedures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smaller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incisions, less pain, faster recovery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times.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Improved Efficiency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AI can optimize surgical workflows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faster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surgeries and reduced operating room time.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2158695" y="3340566"/>
            <a:ext cx="370803" cy="619817"/>
          </a:xfrm>
          <a:prstGeom prst="downArrow">
            <a:avLst>
              <a:gd name="adj1" fmla="val 50000"/>
              <a:gd name="adj2" fmla="val 3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3246828" y="2786396"/>
            <a:ext cx="275293" cy="125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4096353" y="3885489"/>
            <a:ext cx="348209" cy="203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327228" y="4393324"/>
            <a:ext cx="283779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Personalized Treatment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AI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can help create customized surgical plans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improving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the effectiveness of treatments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Remote Access to Surgery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access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to advanced procedures in rural or underserved areas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Continuous Learning and Improvement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enabling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it to continuously improve its algorithms and adapt to new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challenges.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Automation of Repetitive Tasks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: AI can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automate suturing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surgeons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to focus on more complex aspects of the procedure.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7256" y="1933903"/>
            <a:ext cx="315310" cy="178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99035" y="2753709"/>
            <a:ext cx="262759" cy="168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54869" y="3605049"/>
            <a:ext cx="294289" cy="147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78564" y="4456387"/>
            <a:ext cx="294291" cy="105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80" y="365125"/>
            <a:ext cx="11117720" cy="62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Limitations: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3860" y="1767504"/>
            <a:ext cx="8825045" cy="3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cost: Development and maintenance of systems.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Technical complexity: Need for precise algorithm design.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Ethical issues: Independent decision-making by robots.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Training: Requirement for surgeons to be trained to work with advanced technologies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74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 Robotic Surgery in Medical Technology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of artificial intelligence into these systems, with its ability to process vast amounts of data and identify patterns, has created capabilities beyond human limitations.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planning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 guidance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care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management and review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personalization: Surgical planning based on patient data.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Integrating Artificial Intelligence in Robotic Surgery: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integration of AI with robotic surgery needs: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history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images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 data.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then meticulously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cleaned and processed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extract relevant features. Machine learning (ML) and deep learning (DL) techniques are employed to create predictive models and decision-making tools during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0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30" y="365125"/>
            <a:ext cx="10264140" cy="63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963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Times New Roman</vt:lpstr>
      <vt:lpstr>Office Theme</vt:lpstr>
      <vt:lpstr>PowerPoint Presentation</vt:lpstr>
      <vt:lpstr>Introduction:</vt:lpstr>
      <vt:lpstr>The advantages of artificial intelligence in robotic surgery include: </vt:lpstr>
      <vt:lpstr>PowerPoint Presentation</vt:lpstr>
      <vt:lpstr>PowerPoint Presentation</vt:lpstr>
      <vt:lpstr>Challenges and Limitations:</vt:lpstr>
      <vt:lpstr>Intelligent Robotic Surgery in Medical Technology</vt:lpstr>
      <vt:lpstr>Requirements for Integrating Artificial Intelligence in Robotic Surgery:</vt:lpstr>
      <vt:lpstr>PowerPoint Presentation</vt:lpstr>
      <vt:lpstr>PowerPoint Presentation</vt:lpstr>
      <vt:lpstr>PowerPoint Presentation</vt:lpstr>
      <vt:lpstr>PowerPoint Presentation</vt:lpstr>
      <vt:lpstr>Challenges of Applying Artificial Intelligence in Robotic Surgery:</vt:lpstr>
      <vt:lpstr>PowerPoint Presentation</vt:lpstr>
      <vt:lpstr>Education of robotic surgery:</vt:lpstr>
      <vt:lpstr>PowerPoint Presentation</vt:lpstr>
      <vt:lpstr>PowerPoint Presentation</vt:lpstr>
      <vt:lpstr>The Future of Robotic Surgery with AI:</vt:lpstr>
      <vt:lpstr>Integration of Robotic Systems: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Sabet.Babak</dc:creator>
  <cp:lastModifiedBy>user</cp:lastModifiedBy>
  <cp:revision>27</cp:revision>
  <dcterms:created xsi:type="dcterms:W3CDTF">2024-12-21T11:57:03Z</dcterms:created>
  <dcterms:modified xsi:type="dcterms:W3CDTF">2025-02-02T04:20:39Z</dcterms:modified>
</cp:coreProperties>
</file>